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341A6-5491-48DF-B8A7-5FA68D5722EC}"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255107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341A6-5491-48DF-B8A7-5FA68D5722EC}"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368050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341A6-5491-48DF-B8A7-5FA68D5722EC}"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50021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341A6-5491-48DF-B8A7-5FA68D5722EC}"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383281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341A6-5491-48DF-B8A7-5FA68D5722EC}"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143766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341A6-5491-48DF-B8A7-5FA68D5722EC}"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248239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341A6-5491-48DF-B8A7-5FA68D5722EC}" type="datetimeFigureOut">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326273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341A6-5491-48DF-B8A7-5FA68D5722EC}" type="datetimeFigureOut">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270204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341A6-5491-48DF-B8A7-5FA68D5722EC}" type="datetimeFigureOut">
              <a:rPr lang="en-US" smtClean="0"/>
              <a:t>7/21/2016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104483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341A6-5491-48DF-B8A7-5FA68D5722EC}"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479449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341A6-5491-48DF-B8A7-5FA68D5722EC}"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66FB0-AF85-481B-9B4A-AF36C35B24B5}" type="slidenum">
              <a:rPr lang="en-US" smtClean="0"/>
              <a:t>‹#›</a:t>
            </a:fld>
            <a:endParaRPr lang="en-US"/>
          </a:p>
        </p:txBody>
      </p:sp>
    </p:spTree>
    <p:extLst>
      <p:ext uri="{BB962C8B-B14F-4D97-AF65-F5344CB8AC3E}">
        <p14:creationId xmlns:p14="http://schemas.microsoft.com/office/powerpoint/2010/main" val="381269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341A6-5491-48DF-B8A7-5FA68D5722EC}" type="datetimeFigureOut">
              <a:rPr lang="en-US" smtClean="0"/>
              <a:t>7/21/2016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66FB0-AF85-481B-9B4A-AF36C35B24B5}" type="slidenum">
              <a:rPr lang="en-US" smtClean="0"/>
              <a:t>‹#›</a:t>
            </a:fld>
            <a:endParaRPr lang="en-US"/>
          </a:p>
        </p:txBody>
      </p:sp>
    </p:spTree>
    <p:extLst>
      <p:ext uri="{BB962C8B-B14F-4D97-AF65-F5344CB8AC3E}">
        <p14:creationId xmlns:p14="http://schemas.microsoft.com/office/powerpoint/2010/main" val="3380703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ucmp.berkeley.edu/exhibit/phylogeny.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2</a:t>
            </a:r>
            <a:endParaRPr lang="en-US" dirty="0"/>
          </a:p>
        </p:txBody>
      </p:sp>
      <p:sp>
        <p:nvSpPr>
          <p:cNvPr id="3" name="Subtitle 2"/>
          <p:cNvSpPr>
            <a:spLocks noGrp="1"/>
          </p:cNvSpPr>
          <p:nvPr>
            <p:ph type="subTitle" idx="1"/>
          </p:nvPr>
        </p:nvSpPr>
        <p:spPr/>
        <p:txBody>
          <a:bodyPr/>
          <a:lstStyle/>
          <a:p>
            <a:r>
              <a:rPr lang="en-US" dirty="0" smtClean="0"/>
              <a:t>Taxonomy and Systematics</a:t>
            </a:r>
            <a:endParaRPr lang="en-US" dirty="0"/>
          </a:p>
        </p:txBody>
      </p:sp>
    </p:spTree>
    <p:extLst>
      <p:ext uri="{BB962C8B-B14F-4D97-AF65-F5344CB8AC3E}">
        <p14:creationId xmlns:p14="http://schemas.microsoft.com/office/powerpoint/2010/main" val="134022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pPr algn="l"/>
            <a:r>
              <a:rPr lang="en-US" sz="2000" dirty="0"/>
              <a:t>In this laboratory, you were introduced to the discipline of biological </a:t>
            </a:r>
            <a:r>
              <a:rPr lang="en-US" sz="2000" b="1" dirty="0"/>
              <a:t>phylogenetic systematics</a:t>
            </a:r>
            <a:r>
              <a:rPr lang="en-US" sz="2000" dirty="0"/>
              <a:t>, that is, the classification of living organisms into distinct groups. You began the exercise by learning about biological naming and classification.</a:t>
            </a:r>
            <a:r>
              <a:rPr lang="en-US" sz="2000" dirty="0" smtClean="0"/>
              <a:t/>
            </a:r>
            <a:br>
              <a:rPr lang="en-US" sz="2000" dirty="0" smtClean="0"/>
            </a:br>
            <a:r>
              <a:rPr lang="en-US" sz="2000" dirty="0"/>
              <a:t>You then learned how biologists attempt to illustrate the evolutionary relationships among the organisms they study.</a:t>
            </a:r>
            <a:br>
              <a:rPr lang="en-US" sz="2000" dirty="0"/>
            </a:br>
            <a:r>
              <a:rPr lang="en-US" sz="2000" dirty="0"/>
              <a:t/>
            </a:r>
            <a:br>
              <a:rPr lang="en-US" sz="2000" dirty="0"/>
            </a:br>
            <a:r>
              <a:rPr lang="en-US" sz="2000" dirty="0"/>
              <a:t>You studied the process of creating a </a:t>
            </a:r>
            <a:r>
              <a:rPr lang="en-US" sz="2000" b="1" dirty="0"/>
              <a:t>cladogram</a:t>
            </a:r>
            <a:r>
              <a:rPr lang="en-US" sz="2000" dirty="0"/>
              <a:t> of selected vertebrates and then produced your own cladogram of real plants</a:t>
            </a:r>
            <a:r>
              <a:rPr lang="en-US" sz="2000" dirty="0" smtClean="0"/>
              <a:t>. Finally</a:t>
            </a:r>
            <a:r>
              <a:rPr lang="en-US" sz="2000" dirty="0"/>
              <a:t>, you created a cladogram of hypothetical figures based on their physical appearance and </a:t>
            </a:r>
            <a:r>
              <a:rPr lang="en-US" sz="2000" dirty="0" smtClean="0"/>
              <a:t>comparing it to one </a:t>
            </a:r>
            <a:r>
              <a:rPr lang="en-US" sz="2000" dirty="0"/>
              <a:t>based on hypothetical amino acid sequences.</a:t>
            </a:r>
            <a:br>
              <a:rPr lang="en-US" sz="2000" dirty="0"/>
            </a:br>
            <a:r>
              <a:rPr lang="en-US" sz="2000" dirty="0" smtClean="0"/>
              <a:t/>
            </a:r>
            <a:br>
              <a:rPr lang="en-US" sz="2000" dirty="0" smtClean="0"/>
            </a:br>
            <a:r>
              <a:rPr lang="en-US" sz="2000" dirty="0"/>
              <a:t>For an in-depth discussion of </a:t>
            </a:r>
            <a:r>
              <a:rPr lang="en-US" sz="2000" dirty="0" smtClean="0"/>
              <a:t>phylogeny, cladistics and tree-building, </a:t>
            </a:r>
            <a:r>
              <a:rPr lang="en-US" sz="2000" dirty="0"/>
              <a:t>visit the University of California - Berkeley Museum of Paleontology web </a:t>
            </a:r>
            <a:r>
              <a:rPr lang="en-US" sz="2000" dirty="0" smtClean="0"/>
              <a:t>site: </a:t>
            </a:r>
            <a:br>
              <a:rPr lang="en-US" sz="2000" dirty="0" smtClean="0"/>
            </a:br>
            <a:r>
              <a:rPr lang="en-US" sz="2000" dirty="0"/>
              <a:t/>
            </a:r>
            <a:br>
              <a:rPr lang="en-US" sz="2000" dirty="0"/>
            </a:br>
            <a:r>
              <a:rPr lang="en-US" sz="2000" dirty="0" smtClean="0"/>
              <a:t>The Phylogeny Wing - </a:t>
            </a:r>
            <a:r>
              <a:rPr lang="en-US" sz="2000" dirty="0" smtClean="0">
                <a:hlinkClick r:id="rId2"/>
              </a:rPr>
              <a:t>www.ucmp.berkeley.edu/exhibit/phylogeny.html</a:t>
            </a:r>
            <a:r>
              <a:rPr lang="en-US" sz="2000" dirty="0" smtClean="0"/>
              <a:t/>
            </a:r>
            <a:br>
              <a:rPr lang="en-US" sz="2000" dirty="0" smtClean="0"/>
            </a:br>
            <a:r>
              <a:rPr lang="en-US" sz="2000" dirty="0" smtClean="0"/>
              <a:t/>
            </a:r>
            <a:br>
              <a:rPr lang="en-US" sz="2000" dirty="0" smtClean="0"/>
            </a:br>
            <a:r>
              <a:rPr lang="en-US" sz="2000" dirty="0" smtClean="0"/>
              <a:t>The Tree Room - http://evolution.berkeley.edu/evolibrary/article/0_0_0/evotrees_intro</a:t>
            </a:r>
            <a:endParaRPr lang="en-US" sz="2000" dirty="0"/>
          </a:p>
        </p:txBody>
      </p:sp>
    </p:spTree>
    <p:extLst>
      <p:ext uri="{BB962C8B-B14F-4D97-AF65-F5344CB8AC3E}">
        <p14:creationId xmlns:p14="http://schemas.microsoft.com/office/powerpoint/2010/main" val="145121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44</Words>
  <Application>Microsoft Office PowerPoint</Application>
  <PresentationFormat>On-screen Show (4:3)</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Exercise 2</vt:lpstr>
      <vt:lpstr>In this laboratory, you were introduced to the discipline of biological phylogenetic systematics, that is, the classification of living organisms into distinct groups. You began the exercise by learning about biological naming and classification. You then learned how biologists attempt to illustrate the evolutionary relationships among the organisms they study.  You studied the process of creating a cladogram of selected vertebrates and then produced your own cladogram of real plants. Finally, you created a cladogram of hypothetical figures based on their physical appearance and comparing it to one based on hypothetical amino acid sequences.  For an in-depth discussion of phylogeny, cladistics and tree-building, visit the University of California - Berkeley Museum of Paleontology web site:   The Phylogeny Wing - www.ucmp.berkeley.edu/exhibit/phylogeny.html  The Tree Room - http://evolution.berkeley.edu/evolibrary/article/0_0_0/evotrees_intro</vt:lpstr>
    </vt:vector>
  </TitlesOfParts>
  <Company>Loyola University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2</dc:title>
  <dc:creator>Jokinen, Diane</dc:creator>
  <cp:lastModifiedBy>Jokinen, Diane</cp:lastModifiedBy>
  <cp:revision>1</cp:revision>
  <dcterms:created xsi:type="dcterms:W3CDTF">2016-07-21T16:06:20Z</dcterms:created>
  <dcterms:modified xsi:type="dcterms:W3CDTF">2016-07-21T16:15:48Z</dcterms:modified>
</cp:coreProperties>
</file>